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9" r:id="rId1"/>
    <p:sldMasterId id="2147483675" r:id="rId2"/>
  </p:sldMasterIdLst>
  <p:notesMasterIdLst>
    <p:notesMasterId r:id="rId29"/>
  </p:notesMasterIdLst>
  <p:sldIdLst>
    <p:sldId id="383" r:id="rId3"/>
    <p:sldId id="623" r:id="rId4"/>
    <p:sldId id="625" r:id="rId5"/>
    <p:sldId id="621" r:id="rId6"/>
    <p:sldId id="622" r:id="rId7"/>
    <p:sldId id="633" r:id="rId8"/>
    <p:sldId id="624" r:id="rId9"/>
    <p:sldId id="631" r:id="rId10"/>
    <p:sldId id="628" r:id="rId11"/>
    <p:sldId id="629" r:id="rId12"/>
    <p:sldId id="630" r:id="rId13"/>
    <p:sldId id="634" r:id="rId14"/>
    <p:sldId id="635" r:id="rId15"/>
    <p:sldId id="632" r:id="rId16"/>
    <p:sldId id="639" r:id="rId17"/>
    <p:sldId id="636" r:id="rId18"/>
    <p:sldId id="641" r:id="rId19"/>
    <p:sldId id="643" r:id="rId20"/>
    <p:sldId id="642" r:id="rId21"/>
    <p:sldId id="644" r:id="rId22"/>
    <p:sldId id="637" r:id="rId23"/>
    <p:sldId id="661" r:id="rId24"/>
    <p:sldId id="669" r:id="rId25"/>
    <p:sldId id="269" r:id="rId26"/>
    <p:sldId id="626" r:id="rId27"/>
    <p:sldId id="271" r:id="rId28"/>
  </p:sldIdLst>
  <p:sldSz cx="12192000" cy="6858000"/>
  <p:notesSz cx="6858000" cy="9144000"/>
  <p:custShowLst>
    <p:custShow name="Executive DFP" id="0">
      <p:sldLst/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31"/>
    <p:restoredTop sz="83130"/>
  </p:normalViewPr>
  <p:slideViewPr>
    <p:cSldViewPr snapToGrid="0">
      <p:cViewPr varScale="1">
        <p:scale>
          <a:sx n="93" d="100"/>
          <a:sy n="93" d="100"/>
        </p:scale>
        <p:origin x="3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0880" y="694800"/>
            <a:ext cx="6095520" cy="3428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Click to edit the notes format</a:t>
            </a:r>
          </a:p>
        </p:txBody>
      </p:sp>
      <p:sp>
        <p:nvSpPr>
          <p:cNvPr id="3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&lt;header&gt;</a:t>
            </a:r>
          </a:p>
        </p:txBody>
      </p:sp>
      <p:sp>
        <p:nvSpPr>
          <p:cNvPr id="379" name="PlaceHolder 4"/>
          <p:cNvSpPr>
            <a:spLocks noGrp="1"/>
          </p:cNvSpPr>
          <p:nvPr>
            <p:ph type="dt" idx="6"/>
          </p:nvPr>
        </p:nvSpPr>
        <p:spPr>
          <a:xfrm>
            <a:off x="388188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380" name="PlaceHolder 5"/>
          <p:cNvSpPr>
            <a:spLocks noGrp="1"/>
          </p:cNvSpPr>
          <p:nvPr>
            <p:ph type="ftr" idx="7"/>
          </p:nvPr>
        </p:nvSpPr>
        <p:spPr>
          <a:xfrm>
            <a:off x="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381" name="PlaceHolder 6"/>
          <p:cNvSpPr>
            <a:spLocks noGrp="1"/>
          </p:cNvSpPr>
          <p:nvPr>
            <p:ph type="sldNum" idx="8"/>
          </p:nvPr>
        </p:nvSpPr>
        <p:spPr>
          <a:xfrm>
            <a:off x="388188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96D071C0-0F6A-4E5C-B3E5-B824FE66220F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by creating a slide master that is in English. As needed duplicate and translate slides into target language. Color English slides in Yellow and target language slides in white.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example below uses Spanish as a theoretical target language.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4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82271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lanes are nonsensical</a:t>
            </a:r>
          </a:p>
          <a:p>
            <a:r>
              <a:rPr lang="en-US" dirty="0"/>
              <a:t>The green light on top</a:t>
            </a:r>
          </a:p>
          <a:p>
            <a:r>
              <a:rPr lang="en-US" dirty="0"/>
              <a:t>The Light posts seem odd</a:t>
            </a:r>
          </a:p>
          <a:p>
            <a:r>
              <a:rPr lang="en-US" dirty="0"/>
              <a:t>The signs and language seem nonsensical</a:t>
            </a:r>
          </a:p>
          <a:p>
            <a:r>
              <a:rPr lang="en-US" dirty="0"/>
              <a:t>Some of the cars have no tires</a:t>
            </a:r>
          </a:p>
          <a:p>
            <a:r>
              <a:rPr lang="en-US" dirty="0"/>
              <a:t>This is supposed to be a tesla but the wheels are off</a:t>
            </a:r>
          </a:p>
          <a:p>
            <a:r>
              <a:rPr lang="en-US" dirty="0"/>
              <a:t>The windshield seems to disappear in some areas.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17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44405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18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691822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19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10382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20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310378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Show this video and story if students are having trouble understanding the impact. </a:t>
            </a:r>
            <a:b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</a:br>
            <a:b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In China, AI transformed Ukrainian YouTuber into a Russian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www.reuters.com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/technology/artificial-intelligence/china-ai-transformed-ukrainian-youtuber-into-russian-2024-06-21/;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www.threads.net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/@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reuters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/post/C8di0dli_iQ/?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xmt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=AQGzv6X0VtSp4e0P2Ejo6X-v0Zwm5I4Th7WRWGlMR97rWQ</a:t>
            </a: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</a:br>
            <a:r>
              <a:rPr lang="en-US" b="1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### References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enlo" panose="020B0609030804020204" pitchFamily="49" charset="0"/>
            </a:endParaRP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Media Lab at MIT on Detecting Fakes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www.media.mit.edu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/projects/detect-fakes/overview/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2.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Detect Fakes with Kellogg's online tool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detectfakes.kellogg.northwestern.edu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3.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CISA Contextualizing Deepfake Threats to Organizations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media.defense.gov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/2023/Sep/12/2003298925/-1/-1/0/CSI-DEEPFAKE-THREATS.PDF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4.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DARPA: Deepfake Defense Tech Ready for Commercialization, Transition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www.darpa.mil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/news-events/2024-03-14#:~:text=Through%20the%20Semantic%20Forensics%20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5.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Scribbr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AI Detector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www.scribbr.com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/ai-detector/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6.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Real Bird Image Wins AI Contest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www.scientificamerican.com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/article/how-this-real-image-won-an-ai-photo-competition/ (Image3-Real-Bird.webp)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7.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Facebook Post with AI-Generated Image of 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Aligators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www.facebook.com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story.php?story_fbid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=10105216423848582&amp;id=199109935&amp;mibextid=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NoJtEM&amp;rdid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=3RMz451RwYXWUi4R (Image1-AI-Aligators.jpeg)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8.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Reddit Post Believe it or not this image is AI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www.reddit.com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/r/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ChatGPT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/comments/1c8u924/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believe_it_or_not_this_image_is_ai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 (Image2-AI-Car.webp)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9.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Journalist's Car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cpj.org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/2023/11/photos-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israel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-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hamas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-war-takes-unprecedented-toll-on-journalists/ (Image4-Real-Car.jpg)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10.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Image of Man Hunting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www.reddit.com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/r/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aiArt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/comments/1dkn336/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most_realistic_image_ive_prompted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 (Image5-Real-Hunting_Bear.webp)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11.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How to Spot a Deepfake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time.com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/6266606/how-to-spot-deepfake-pope/ (Image6-AI-Pope.png)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12.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X Post about Mob attacking Journalist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x.com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AbujomaaGaza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/status/1798366219546071081 (Image7-Real-Mob_Journalist.jpg)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13.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Man Carrying Kids out of Gaza Fact Check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factcheck.afp.com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/doc.afp.com.33ZJ8WU (Image8-AI-Man_Carrying_Kids.jpg) (Image8-AI-Man_Carrying_Kids.jpeg, Image9-AI-FACTHCHECK-Man_Carrying_Kids.jpeg)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14.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Reddit community focused on AI Art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www.reddit.com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/r/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aiArt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15.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In China, AI transformed Ukrainian YouTuber into a Russian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www.reuters.com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/technology/artificial-intelligence/china-ai-transformed-ukrainian-youtuber-into-russian-2024-06-21/;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www.threads.net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/@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reuters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/post/C8di0dli_iQ/?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xmt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=AQGzv6X0VtSp4e0P2Ejo6X-v0Zwm5I4Th7WRWGlMR97rWQ</a:t>
            </a: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</a:b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enlo" panose="020B0609030804020204" pitchFamily="49" charset="0"/>
            </a:endParaRPr>
          </a:p>
          <a:p>
            <a:endParaRPr lang="en-US" dirty="0"/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</a:b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enlo" panose="020B0609030804020204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24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9762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### References</a:t>
            </a: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enlo" panose="020B0609030804020204" pitchFamily="49" charset="0"/>
            </a:endParaRP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Media Lab at MIT on Detecting Fakes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www.media.mit.edu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/projects/detect-fakes/overview/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2.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Detect Fakes with Kellogg's online tool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detectfakes.kellogg.northwestern.edu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3.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CISA Contextualizing Deepfake Threats to Organizations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media.defense.gov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/2023/Sep/12/2003298925/-1/-1/0/CSI-DEEPFAKE-THREATS.PDF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4.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DARPA: Deepfake Defense Tech Ready for Commercialization, Transition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www.darpa.mil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/news-events/2024-03-14#:~:text=Through%20the%20Semantic%20Forensics%20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5.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Scribbr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AI Detector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www.scribbr.com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/ai-detector/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6.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Real Bird Image Wins AI Contest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www.scientificamerican.com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/article/how-this-real-image-won-an-ai-photo-competition/ (Image3-Real-Bird.webp)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7.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Facebook Post with AI-Generated Image of 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Aligators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www.facebook.com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story.php?story_fbid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=10105216423848582&amp;id=199109935&amp;mibextid=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NoJtEM&amp;rdid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=3RMz451RwYXWUi4R (Image1-AI-Aligators.jpeg)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8.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Reddit Post Believe it or not this image is AI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www.reddit.com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/r/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ChatGPT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/comments/1c8u924/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believe_it_or_not_this_image_is_ai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 (Image2-AI-Car.webp)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9.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Journalist's Car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cpj.org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/2023/11/photos-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israel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-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hamas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-war-takes-unprecedented-toll-on-journalists/ (Image4-Real-Car.jpg)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10.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Image of Man Hunting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www.reddit.com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/r/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aiArt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/comments/1dkn336/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most_realistic_image_ive_prompted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 (Image5-Real-Hunting_Bear.webp)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11.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How to Spot a Deepfake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time.com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/6266606/how-to-spot-deepfake-pope/ (Image6-AI-Pope.png)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12.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X Post about Mob attacking Journalist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x.com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AbujomaaGaza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/status/1798366219546071081 (Image7-Real-Mob_Journalist.jpg)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13.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Man Carrying Kids out of Gaza Fact Check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factcheck.afp.com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/doc.afp.com.33ZJ8WU (Image8-AI-Man_Carrying_Kids.jpg) (Image8-AI-Man_Carrying_Kids.jpeg, Image9-AI-FACTHCHECK-Man_Carrying_Kids.jpeg)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14.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Reddit community focused on AI Art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www.reddit.com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/r/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aiArt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15.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In China, AI transformed Ukrainian YouTuber into a Russian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www.reuters.com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/technology/artificial-intelligence/china-ai-transformed-ukrainian-youtuber-into-russian-2024-06-21/;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www.threads.net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/@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reuters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/post/C8di0dli_iQ/?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xmt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=AQGzv6X0VtSp4e0P2Ejo6X-v0Zwm5I4Th7WRWGlMR97rWQ</a:t>
            </a: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</a:b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enlo" panose="020B0609030804020204" pitchFamily="49" charset="0"/>
            </a:endParaRPr>
          </a:p>
          <a:p>
            <a:endParaRPr lang="en-US" dirty="0"/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</a:b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enlo" panose="020B0609030804020204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25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13604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"AI Generated Content is becoming increasingly sophisticated and harder to detect. There will be many situations where it is not possible to determine if content is AI-generated or not. More advanced technical tools and techniques are required to detect AI-generated content."</a:t>
            </a: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</a:b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enlo" panose="020B0609030804020204" pitchFamily="49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5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1046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7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65681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8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75466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9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90537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10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82081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11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602035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scene, consider the bear sneaking up on him (bears can be noisy) </a:t>
            </a:r>
            <a:br>
              <a:rPr lang="en-US" dirty="0"/>
            </a:br>
            <a:r>
              <a:rPr lang="en-US" dirty="0"/>
              <a:t>See the extra drawstring on the hoody</a:t>
            </a:r>
            <a:br>
              <a:rPr lang="en-US" dirty="0"/>
            </a:br>
            <a:r>
              <a:rPr lang="en-US" dirty="0"/>
              <a:t>See the texture of the Visibility vest which is very different than outdoor gear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14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74553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the hands</a:t>
            </a:r>
          </a:p>
          <a:p>
            <a:r>
              <a:rPr lang="en-US" dirty="0"/>
              <a:t>Notice how long the boys shoulder would need to be </a:t>
            </a:r>
          </a:p>
          <a:p>
            <a:r>
              <a:rPr lang="en-US" dirty="0"/>
              <a:t>Notice the toes</a:t>
            </a:r>
          </a:p>
          <a:p>
            <a:r>
              <a:rPr lang="en-US" dirty="0"/>
              <a:t>Notice the dark figure in the background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15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45150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B4A99-850F-3A20-43EC-FA6EB250644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A2D930-B7C5-A459-F8FC-2A3A55E8F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55050-AD60-01CD-B614-4B4EE25D0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066A1-BF3F-43B2-64DE-8882244B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CA07F-98E7-0616-2397-F72FBD9CC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09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49AFB-B2DB-B16B-35D6-9777835B5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E46D4-B225-5F7C-2530-B0DCB5D80D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2573A-8BE6-396B-80C2-B925AA34F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44F13-3D3F-C0C9-5D2A-0952A7933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C299F-707E-5A84-C63B-23364681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27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EB1182-5200-1DCB-22AD-37C1DE63FD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5E3B8A-B510-4EB9-BD8A-26D272060E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31222-DABB-2B0C-B77B-E3CBD191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02598-9D16-9B62-0787-22EE2C517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23D72-95EF-08B0-8025-C8B371687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125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16640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Body Level One…"/>
          <p:cNvSpPr txBox="1">
            <a:spLocks noGrp="1"/>
          </p:cNvSpPr>
          <p:nvPr>
            <p:ph type="body" idx="1"/>
          </p:nvPr>
        </p:nvSpPr>
        <p:spPr>
          <a:xfrm>
            <a:off x="609479" y="1604519"/>
            <a:ext cx="10972442" cy="3977282"/>
          </a:xfrm>
          <a:prstGeom prst="rect">
            <a:avLst/>
          </a:prstGeom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800"/>
            </a:lvl1pPr>
          </a:lstStyle>
          <a:p>
            <a:r>
              <a:t>Title Text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7664838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645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2">
            <a:extLst>
              <a:ext uri="{FF2B5EF4-FFF2-40B4-BE49-F238E27FC236}">
                <a16:creationId xmlns:a16="http://schemas.microsoft.com/office/drawing/2014/main" id="{790EC06F-46E0-0D58-4347-2E509D63E25A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75127" y="2963211"/>
            <a:ext cx="11441743" cy="1873119"/>
          </a:xfrm>
          <a:prstGeom prst="rect">
            <a:avLst/>
          </a:prstGeom>
          <a:noFill/>
          <a:ln w="63360">
            <a:solidFill>
              <a:srgbClr val="000000"/>
            </a:solidFill>
            <a:round/>
          </a:ln>
        </p:spPr>
        <p:txBody>
          <a:bodyPr wrap="square" lIns="90000" tIns="182880" rIns="90000" bIns="45000" anchor="t" anchorCtr="0">
            <a:spAutoFit/>
          </a:bodyPr>
          <a:lstStyle>
            <a:lvl1pPr algn="ctr">
              <a:defRPr sz="6000">
                <a:solidFill>
                  <a:sysClr val="windowText" lastClr="000000"/>
                </a:solidFill>
              </a:defRPr>
            </a:lvl1pPr>
          </a:lstStyle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6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Click to edit Master text styles</a:t>
            </a:r>
            <a:endParaRPr lang="en-US" sz="6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0" algn="ctr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US" sz="5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Second level</a:t>
            </a:r>
            <a:endParaRPr lang="en-US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98AAB-43E1-C031-1AB8-88442DBE6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4545" y="103680"/>
            <a:ext cx="6802909" cy="5850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 algn="ctr">
              <a:buNone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2152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B9B3-DD07-C1D1-BBD6-CCD3FD522D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FE4EA-0A29-BD6D-5926-4FEF53F37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E2B7E-B31D-0785-C8A5-65C87EAA3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9C6D6-AFC6-BDD7-DBB8-20EE90CEE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1C547-03E8-698E-A0F7-B7B62F1CE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85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ECBAA-0F62-E3D8-D502-163075CCEC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A6C6E-C10F-3D01-A3DC-359B49101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25026-B096-E062-5113-713861F96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2195A-9737-56E2-52DB-D0386A078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F5FC9-2A65-01DB-2F18-F7D06CCA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35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552B9-049F-C7B1-2497-82C3F5587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A8DE2-E02C-C589-CB83-9D8D8898C8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3BE08F-0D61-80F5-A92A-E7597BC58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7C10D-66AF-655E-28D2-3CFD24E52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C8EE9-6D75-3175-A1F3-455BC9AE3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17D1D1-4D73-1B4D-6987-8EFD561F1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2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DD687-188D-101B-4C56-8E7ACB5CDC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4474" y="365125"/>
            <a:ext cx="9840913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3CCBB-A95D-5BCC-68B9-7ABBD795C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7B1CD3-D86E-ED9A-3117-D1344AD79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28108B-0B2A-4B43-A14C-2D55BC93B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EEB1A6-AACB-7D70-7380-318028197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FC05C5-A674-9A05-1462-3784157BE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A10B10-D8F8-DBA4-5CC5-D64C3A9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BAFD7-801A-8B5A-C4CF-B11CE298F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43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E9397-6704-1590-F0D6-025D1CD4DC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EF8590-AE10-B24B-BFF0-846DFA2C6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DD3B18-ED71-080F-1A56-B7AC6910B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3BCCF-0F2A-8B62-BE92-B36AD49A6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316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3B3E13-9CF1-D0F8-2348-ED29DC6D6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755C73-894B-D43E-1545-E3F575B9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7C699-BD8A-BA24-8430-36A6F2C16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29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B2A79-9909-4780-A99B-83E9D79942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214440"/>
            <a:ext cx="3932237" cy="9001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60025-737D-CB47-8036-5F2AECCC1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63EAE3-2298-3D68-C44F-62A3672D5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43138"/>
            <a:ext cx="3932237" cy="36258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9784C-C476-9100-E5A7-DA0BCF33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094637-3B99-CBFF-C9DA-236EB3AE2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54D68-E211-B457-1229-95C286B9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39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D315B-90AC-6B28-A315-ABE364F4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171574"/>
            <a:ext cx="3932237" cy="1157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969752-68A7-BBDF-41F4-ABE7C90BA5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316BA3-19DE-0B45-5C32-21AB4BC80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28862"/>
            <a:ext cx="3932237" cy="35401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5B1CE-4BF5-861B-4F8B-F8F4D7A07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2BA32C-1F80-D639-8193-18D16E4FA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8514D-413F-59BE-DD1B-0731E624E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8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D4B8DD-23B1-95DE-EEBB-534B097D1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484" y="365125"/>
            <a:ext cx="98733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D14CE-30C9-56F1-A0DF-6295C5ABE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91198-E84C-C797-D49F-37A3AA2018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3F066-8095-7A47-8BBF-FB45577C0028}" type="datetimeFigureOut">
              <a:rPr lang="en-US" smtClean="0"/>
              <a:t>6/22/24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12DE6-CDC2-9C53-B4DD-97731F72D2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359D9-732C-AEA8-5735-BDBF4182E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694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2" r:id="rId12"/>
    <p:sldLayoutId id="2147483693" r:id="rId1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B493B-BE64-F8D9-C3F4-52A380871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0ACA4-BD8C-D448-95CA-FC1634E9A82C}" type="datetimeFigureOut">
              <a:rPr lang="en-US" smtClean="0"/>
              <a:t>6/22/24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117CF-FAE1-1BC7-FE38-9A917477C4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DBE3F-160A-01B2-7833-2044B686A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DDF96-F6AC-E641-BD4C-B66C426E9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25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dia.mit.edu/projects/detect-fakes/overview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arpa.mil/news-events/2024-03-14#:~:text=Through%20the%20Semantic%20Forensics%20" TargetMode="External"/><Relationship Id="rId5" Type="http://schemas.openxmlformats.org/officeDocument/2006/relationships/hyperlink" Target="https://media.defense.gov/2023/Sep/12/2003298925/-1/-1/0/CSI-DEEPFAKE-THREATS.PDF" TargetMode="External"/><Relationship Id="rId4" Type="http://schemas.openxmlformats.org/officeDocument/2006/relationships/hyperlink" Target="https://detectfakes.kellogg.northwestern.edu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is Real?</a:t>
            </a:r>
          </a:p>
        </p:txBody>
      </p:sp>
      <p:pic>
        <p:nvPicPr>
          <p:cNvPr id="8" name="Content Placeholder 7" descr="A group of people standing around a wrecked car&#10;&#10;Description automatically generated">
            <a:extLst>
              <a:ext uri="{FF2B5EF4-FFF2-40B4-BE49-F238E27FC236}">
                <a16:creationId xmlns:a16="http://schemas.microsoft.com/office/drawing/2014/main" id="{AF2B1B7E-6F88-2763-1384-6062F58333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10" name="Content Placeholder 9" descr="A car that has been crashed on the side of the road&#10;&#10;Description automatically generated">
            <a:extLst>
              <a:ext uri="{FF2B5EF4-FFF2-40B4-BE49-F238E27FC236}">
                <a16:creationId xmlns:a16="http://schemas.microsoft.com/office/drawing/2014/main" id="{A8779E08-9719-1108-0CB8-6D7366A898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271" y="1715295"/>
            <a:ext cx="6047678" cy="3999270"/>
          </a:xfrm>
        </p:spPr>
      </p:pic>
    </p:spTree>
    <p:extLst>
      <p:ext uri="{BB962C8B-B14F-4D97-AF65-F5344CB8AC3E}">
        <p14:creationId xmlns:p14="http://schemas.microsoft.com/office/powerpoint/2010/main" val="2792640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Face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Face</a:t>
            </a:r>
          </a:p>
          <a:p>
            <a:pPr lvl="1"/>
            <a:r>
              <a:rPr lang="en-US" sz="1600" dirty="0"/>
              <a:t>Pay attention to the cheeks and forehead</a:t>
            </a:r>
          </a:p>
          <a:p>
            <a:pPr lvl="1"/>
            <a:r>
              <a:rPr lang="en-US" sz="1600" dirty="0"/>
              <a:t>Pay attention to the eyes and eyebrows</a:t>
            </a:r>
          </a:p>
          <a:p>
            <a:pPr lvl="1"/>
            <a:r>
              <a:rPr lang="en-US" sz="1600" dirty="0"/>
              <a:t>Pay attention to the glasses</a:t>
            </a:r>
          </a:p>
          <a:p>
            <a:pPr lvl="1"/>
            <a:r>
              <a:rPr lang="en-US" sz="1600" dirty="0"/>
              <a:t>Pay attention to facial hair</a:t>
            </a:r>
          </a:p>
          <a:p>
            <a:pPr lvl="1"/>
            <a:r>
              <a:rPr lang="en-US" sz="1600" dirty="0"/>
              <a:t>Pay attention to facial moles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32" t="3594" r="36790" b="72662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532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Clothing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clothes</a:t>
            </a:r>
          </a:p>
          <a:p>
            <a:pPr lvl="1"/>
            <a:r>
              <a:rPr lang="en-US" sz="1600" dirty="0"/>
              <a:t>Warped Items</a:t>
            </a:r>
          </a:p>
          <a:p>
            <a:pPr lvl="1"/>
            <a:r>
              <a:rPr lang="en-US" sz="1600" dirty="0"/>
              <a:t>Missing and Extra items</a:t>
            </a:r>
          </a:p>
          <a:p>
            <a:pPr lvl="1"/>
            <a:r>
              <a:rPr lang="en-US" sz="1600" dirty="0"/>
              <a:t>Perspective and Geometry</a:t>
            </a:r>
          </a:p>
          <a:p>
            <a:pPr lvl="1"/>
            <a:r>
              <a:rPr lang="en-US" sz="1600" dirty="0"/>
              <a:t>Repetition in Detail</a:t>
            </a:r>
          </a:p>
          <a:p>
            <a:pPr lvl="1"/>
            <a:r>
              <a:rPr lang="en-US" sz="1600" dirty="0"/>
              <a:t>Material Texture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8" t="46519" r="37434" b="29737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848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276849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1956715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Human Images: Check On Learning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What do you notice?</a:t>
            </a:r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2" r="28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038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Human Images: Check On Learning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What do you notice?</a:t>
            </a:r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9" r="1099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100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661559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31339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What do you notice?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71" r="3349"/>
          <a:stretch/>
        </p:blipFill>
        <p:spPr>
          <a:xfrm>
            <a:off x="4261224" y="285399"/>
            <a:ext cx="7930774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990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Anomalies in Common Patterns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78" t="18980" r="-551" b="58017"/>
          <a:stretch/>
        </p:blipFill>
        <p:spPr>
          <a:xfrm>
            <a:off x="2294965" y="4330761"/>
            <a:ext cx="9897035" cy="2527240"/>
          </a:xfrm>
          <a:prstGeom prst="rect">
            <a:avLst/>
          </a:prstGeom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8E76A252-1B87-39A0-9839-A8DDF864C9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44" t="35299" r="1284" b="45255"/>
          <a:stretch/>
        </p:blipFill>
        <p:spPr>
          <a:xfrm>
            <a:off x="6914381" y="1292607"/>
            <a:ext cx="4646905" cy="213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25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Anomalies in Common Patterns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8" t="7389" r="3349" b="69608"/>
          <a:stretch/>
        </p:blipFill>
        <p:spPr>
          <a:xfrm>
            <a:off x="2330965" y="4339953"/>
            <a:ext cx="9861035" cy="251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91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is Real?</a:t>
            </a:r>
          </a:p>
        </p:txBody>
      </p:sp>
      <p:pic>
        <p:nvPicPr>
          <p:cNvPr id="3" name="Content Placeholder 2" descr="A flamingo standing on sand&#10;&#10;Description automatically generated">
            <a:extLst>
              <a:ext uri="{FF2B5EF4-FFF2-40B4-BE49-F238E27FC236}">
                <a16:creationId xmlns:a16="http://schemas.microsoft.com/office/drawing/2014/main" id="{BDDB3109-DA5B-97F7-5260-7AD2DF2E8A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8" name="Content Placeholder 7" descr="A group of people in a crowd&#10;&#10;Description automatically generated">
            <a:extLst>
              <a:ext uri="{FF2B5EF4-FFF2-40B4-BE49-F238E27FC236}">
                <a16:creationId xmlns:a16="http://schemas.microsoft.com/office/drawing/2014/main" id="{97AAE57D-D5A1-AA45-10B0-2E6B8913C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750758"/>
            <a:ext cx="6019800" cy="3950942"/>
          </a:xfrm>
        </p:spPr>
      </p:pic>
    </p:spTree>
    <p:extLst>
      <p:ext uri="{BB962C8B-B14F-4D97-AF65-F5344CB8AC3E}">
        <p14:creationId xmlns:p14="http://schemas.microsoft.com/office/powerpoint/2010/main" val="2208266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6" t="29909" r="12046" b="11284"/>
          <a:stretch/>
        </p:blipFill>
        <p:spPr>
          <a:xfrm>
            <a:off x="3426864" y="2351324"/>
            <a:ext cx="8765136" cy="450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02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Image: Check 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6784006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12972074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Video Check:</a:t>
            </a:r>
            <a:br>
              <a:rPr lang="en-US" dirty="0"/>
            </a:br>
            <a:r>
              <a:rPr lang="en-US" dirty="0"/>
              <a:t>Practical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6080514" cy="48799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Continue with Techniques…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FB7E89-BB19-BCF7-CCC3-5FD1E9B31D31}"/>
              </a:ext>
            </a:extLst>
          </p:cNvPr>
          <p:cNvSpPr txBox="1">
            <a:spLocks/>
          </p:cNvSpPr>
          <p:nvPr/>
        </p:nvSpPr>
        <p:spPr>
          <a:xfrm>
            <a:off x="6096000" y="1825623"/>
            <a:ext cx="6080514" cy="4879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/>
              <a:t>Search online for possible deepfake videos that have been in the news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Analyze the video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your own TTP for detecting synthetic videos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Present TTPs</a:t>
            </a:r>
          </a:p>
        </p:txBody>
      </p:sp>
    </p:spTree>
    <p:extLst>
      <p:ext uri="{BB962C8B-B14F-4D97-AF65-F5344CB8AC3E}">
        <p14:creationId xmlns:p14="http://schemas.microsoft.com/office/powerpoint/2010/main" val="2427961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9" y="1604519"/>
            <a:ext cx="10972442" cy="3977282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Title 4"/>
          <p:cNvSpPr txBox="1">
            <a:spLocks noGrp="1"/>
          </p:cNvSpPr>
          <p:nvPr>
            <p:ph type="title"/>
          </p:nvPr>
        </p:nvSpPr>
        <p:spPr>
          <a:xfrm>
            <a:off x="1453319" y="262439"/>
            <a:ext cx="9018362" cy="907455"/>
          </a:xfrm>
          <a:prstGeom prst="rect">
            <a:avLst/>
          </a:prstGeom>
        </p:spPr>
        <p:txBody>
          <a:bodyPr anchor="t"/>
          <a:lstStyle/>
          <a:p>
            <a:r>
              <a:t>Why Does It Matter To You?</a:t>
            </a:r>
          </a:p>
        </p:txBody>
      </p:sp>
      <p:sp>
        <p:nvSpPr>
          <p:cNvPr id="1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24</a:t>
            </a:fld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/>
              <a:t>1. Media Lab at MIT on Detecting Fakes - </a:t>
            </a:r>
            <a:r>
              <a:rPr lang="en-US" dirty="0">
                <a:hlinkClick r:id="rId3"/>
              </a:rPr>
              <a:t>https://www.media.mit.edu/projects/detect-fakes/overview/</a:t>
            </a:r>
            <a:r>
              <a:rPr lang="en-US" dirty="0"/>
              <a:t> </a:t>
            </a:r>
          </a:p>
          <a:p>
            <a:r>
              <a:rPr lang="en-US" dirty="0"/>
              <a:t>2. Detect Fakes with Kellogg's online tool - </a:t>
            </a:r>
            <a:r>
              <a:rPr lang="en-US" dirty="0">
                <a:hlinkClick r:id="rId4"/>
              </a:rPr>
              <a:t>https://detectfakes.kellogg.northwestern.edu/</a:t>
            </a:r>
            <a:r>
              <a:rPr lang="en-US" dirty="0"/>
              <a:t> </a:t>
            </a:r>
          </a:p>
          <a:p>
            <a:r>
              <a:rPr lang="en-US" dirty="0"/>
              <a:t>3. CISA Contextualizing Deepfake Threats to Organizations - </a:t>
            </a:r>
            <a:r>
              <a:rPr lang="en-US" dirty="0">
                <a:hlinkClick r:id="rId5"/>
              </a:rPr>
              <a:t>https://media.defense.gov/2023/Sep/12/2003298925/-1/-1/0/CSI-DEEPFAKE-THREATS.PDF</a:t>
            </a:r>
            <a:r>
              <a:rPr lang="en-US" dirty="0"/>
              <a:t> </a:t>
            </a:r>
          </a:p>
          <a:p>
            <a:r>
              <a:rPr lang="en-US" dirty="0"/>
              <a:t>4. DARPA: Deepfake Defense Tech Ready for Commercialization, Transition - </a:t>
            </a:r>
            <a:r>
              <a:rPr lang="en-US" dirty="0">
                <a:hlinkClick r:id="rId6"/>
              </a:rPr>
              <a:t>https://www.darpa.mil/news-events/2024-03-14#:~:text=Through%20the%20Semantic%20Forensics%20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09727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itle 2"/>
          <p:cNvSpPr txBox="1">
            <a:spLocks noGrp="1"/>
          </p:cNvSpPr>
          <p:nvPr>
            <p:ph type="title" idx="4294967295"/>
          </p:nvPr>
        </p:nvSpPr>
        <p:spPr>
          <a:xfrm>
            <a:off x="2154607" y="2531859"/>
            <a:ext cx="3658054" cy="1786516"/>
          </a:xfrm>
          <a:prstGeom prst="rect">
            <a:avLst/>
          </a:prstGeom>
        </p:spPr>
        <p:txBody>
          <a:bodyPr anchor="t"/>
          <a:lstStyle>
            <a:lvl1pPr>
              <a:defRPr sz="4800" b="0">
                <a:solidFill>
                  <a:srgbClr val="44546A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TAKE A BREAK</a:t>
            </a:r>
          </a:p>
        </p:txBody>
      </p:sp>
      <p:pic>
        <p:nvPicPr>
          <p:cNvPr id="194" name="Graphic 13" descr="Graphic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342" y="-259377"/>
            <a:ext cx="5029201" cy="5029201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TextBox 1"/>
          <p:cNvSpPr txBox="1"/>
          <p:nvPr/>
        </p:nvSpPr>
        <p:spPr>
          <a:xfrm>
            <a:off x="3715415" y="5405718"/>
            <a:ext cx="3986136" cy="634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200" b="1"/>
            </a:lvl1pPr>
          </a:lstStyle>
          <a:p>
            <a:r>
              <a:t>Return By: XX:XX </a:t>
            </a:r>
          </a:p>
        </p:txBody>
      </p:sp>
      <p:sp>
        <p:nvSpPr>
          <p:cNvPr id="1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A flamingo standing on sand&#10;&#10;Description automatically generated">
            <a:extLst>
              <a:ext uri="{FF2B5EF4-FFF2-40B4-BE49-F238E27FC236}">
                <a16:creationId xmlns:a16="http://schemas.microsoft.com/office/drawing/2014/main" id="{BDDB3109-DA5B-97F7-5260-7AD2DF2E8A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7" y="0"/>
            <a:ext cx="4394814" cy="2929876"/>
          </a:xfrm>
        </p:spPr>
      </p:pic>
      <p:pic>
        <p:nvPicPr>
          <p:cNvPr id="8" name="Content Placeholder 7" descr="A group of people in a crowd&#10;&#10;Description automatically generated">
            <a:extLst>
              <a:ext uri="{FF2B5EF4-FFF2-40B4-BE49-F238E27FC236}">
                <a16:creationId xmlns:a16="http://schemas.microsoft.com/office/drawing/2014/main" id="{97AAE57D-D5A1-AA45-10B0-2E6B8913C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537" y="3928124"/>
            <a:ext cx="4464066" cy="2929876"/>
          </a:xfrm>
        </p:spPr>
      </p:pic>
      <p:pic>
        <p:nvPicPr>
          <p:cNvPr id="2" name="Content Placeholder 7" descr="A group of people standing around a wrecked car&#10;&#10;Description automatically generated">
            <a:extLst>
              <a:ext uri="{FF2B5EF4-FFF2-40B4-BE49-F238E27FC236}">
                <a16:creationId xmlns:a16="http://schemas.microsoft.com/office/drawing/2014/main" id="{C132C7D2-12FD-888E-9200-6AA625C4E7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28124"/>
            <a:ext cx="4394814" cy="2929876"/>
          </a:xfrm>
          <a:prstGeom prst="rect">
            <a:avLst/>
          </a:prstGeom>
        </p:spPr>
      </p:pic>
      <p:pic>
        <p:nvPicPr>
          <p:cNvPr id="5" name="Content Placeholder 9" descr="A car that has been crashed on the side of the road&#10;&#10;Description automatically generated">
            <a:extLst>
              <a:ext uri="{FF2B5EF4-FFF2-40B4-BE49-F238E27FC236}">
                <a16:creationId xmlns:a16="http://schemas.microsoft.com/office/drawing/2014/main" id="{38BDCD6C-F77E-818A-5C38-DA36B19E65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537" y="0"/>
            <a:ext cx="4464066" cy="2952043"/>
          </a:xfrm>
          <a:prstGeom prst="rect">
            <a:avLst/>
          </a:prstGeom>
        </p:spPr>
      </p:pic>
      <p:sp>
        <p:nvSpPr>
          <p:cNvPr id="9" name="Multiply 8">
            <a:extLst>
              <a:ext uri="{FF2B5EF4-FFF2-40B4-BE49-F238E27FC236}">
                <a16:creationId xmlns:a16="http://schemas.microsoft.com/office/drawing/2014/main" id="{E51DC588-C742-AFD3-48BA-FAF2B7CFB716}"/>
              </a:ext>
            </a:extLst>
          </p:cNvPr>
          <p:cNvSpPr/>
          <p:nvPr/>
        </p:nvSpPr>
        <p:spPr>
          <a:xfrm>
            <a:off x="11078191" y="1641404"/>
            <a:ext cx="1446317" cy="160056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945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1822AB-D5F0-D579-A820-812EE3C83EDD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75127" y="2963211"/>
            <a:ext cx="11441743" cy="1061102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Identifying Synthetic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C7E47-63B7-8E9D-6345-B12B99DBCE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516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/>
              <a:t>Identify AI-generated content effectively using specific detection techniques for images, text, and audio.</a:t>
            </a:r>
          </a:p>
          <a:p>
            <a:r>
              <a:rPr lang="en-US" dirty="0"/>
              <a:t>Detecting Synthetic with the human eye alone is limited</a:t>
            </a:r>
          </a:p>
          <a:p>
            <a:r>
              <a:rPr lang="en-US" dirty="0"/>
              <a:t>References: </a:t>
            </a:r>
          </a:p>
          <a:p>
            <a:pPr lvl="1"/>
            <a:r>
              <a:rPr lang="en-US" dirty="0"/>
              <a:t>Media Lab at MIT on Detecting Fakes </a:t>
            </a:r>
          </a:p>
          <a:p>
            <a:pPr lvl="1"/>
            <a:r>
              <a:rPr lang="en-US" dirty="0"/>
              <a:t>Detect Fakes with Kellogg's online tool</a:t>
            </a:r>
          </a:p>
          <a:p>
            <a:pPr lvl="1"/>
            <a:r>
              <a:rPr lang="en-US" dirty="0"/>
              <a:t>CISA Contextualizing Deepfake Threats to Organizations</a:t>
            </a:r>
          </a:p>
          <a:p>
            <a:pPr lvl="1"/>
            <a:r>
              <a:rPr lang="en-US" dirty="0"/>
              <a:t>DARPA: Deepfake Defense Tech Ready for Commercialization, Transition</a:t>
            </a:r>
          </a:p>
        </p:txBody>
      </p:sp>
    </p:spTree>
    <p:extLst>
      <p:ext uri="{BB962C8B-B14F-4D97-AF65-F5344CB8AC3E}">
        <p14:creationId xmlns:p14="http://schemas.microsoft.com/office/powerpoint/2010/main" val="2041452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Check: Human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2193401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endParaRPr lang="en-US" sz="20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923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Context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Logic and Context of the Scene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872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Hands and Limbs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Hands and Fingers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3" t="75377" r="72469" b="879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2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7195</TotalTime>
  <Words>1792</Words>
  <Application>Microsoft Macintosh PowerPoint</Application>
  <PresentationFormat>Widescreen</PresentationFormat>
  <Paragraphs>194</Paragraphs>
  <Slides>26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  <vt:variant>
        <vt:lpstr>Custom Shows</vt:lpstr>
      </vt:variant>
      <vt:variant>
        <vt:i4>1</vt:i4>
      </vt:variant>
    </vt:vector>
  </HeadingPairs>
  <TitlesOfParts>
    <vt:vector size="33" baseType="lpstr">
      <vt:lpstr>Arial</vt:lpstr>
      <vt:lpstr>Calibri</vt:lpstr>
      <vt:lpstr>Menlo</vt:lpstr>
      <vt:lpstr>Times New Roman</vt:lpstr>
      <vt:lpstr>1_Custom Design</vt:lpstr>
      <vt:lpstr>Blank</vt:lpstr>
      <vt:lpstr>Which is Real?</vt:lpstr>
      <vt:lpstr>Which is Real?</vt:lpstr>
      <vt:lpstr>PowerPoint Presentation</vt:lpstr>
      <vt:lpstr>PowerPoint Presentation</vt:lpstr>
      <vt:lpstr>Lesson Objectives</vt:lpstr>
      <vt:lpstr>Synthetic Check: Human Image</vt:lpstr>
      <vt:lpstr>Human Images</vt:lpstr>
      <vt:lpstr>Human Images: Context</vt:lpstr>
      <vt:lpstr>Human Images: Hands and Limbs</vt:lpstr>
      <vt:lpstr>Human Images: Face</vt:lpstr>
      <vt:lpstr>Human Images: Clothing</vt:lpstr>
      <vt:lpstr>Human Image Check </vt:lpstr>
      <vt:lpstr>Human Image Check </vt:lpstr>
      <vt:lpstr>Human Images: Check On Learning</vt:lpstr>
      <vt:lpstr>Human Images: Check On Learning</vt:lpstr>
      <vt:lpstr>Structure Image Check </vt:lpstr>
      <vt:lpstr>Structure Image</vt:lpstr>
      <vt:lpstr>Structure Image</vt:lpstr>
      <vt:lpstr>Structure Image</vt:lpstr>
      <vt:lpstr>Structure Image</vt:lpstr>
      <vt:lpstr>Structure Image: Check On Learning</vt:lpstr>
      <vt:lpstr>Structure Image Check </vt:lpstr>
      <vt:lpstr>Synthetic Video Check: Practical Exercise</vt:lpstr>
      <vt:lpstr>Why Does It Matter To You?</vt:lpstr>
      <vt:lpstr>References</vt:lpstr>
      <vt:lpstr>TAKE A BREAK</vt:lpstr>
      <vt:lpstr>Executive DFP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Alfaro, Issac</cp:lastModifiedBy>
  <cp:revision>76</cp:revision>
  <dcterms:created xsi:type="dcterms:W3CDTF">2022-06-15T01:07:41Z</dcterms:created>
  <dcterms:modified xsi:type="dcterms:W3CDTF">2024-06-22T23:53:35Z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1</vt:i4>
  </property>
  <property fmtid="{D5CDD505-2E9C-101B-9397-08002B2CF9AE}" pid="3" name="Notes">
    <vt:i4>3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